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3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2"/>
    <p:restoredTop sz="86418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FAA22-BC2B-6C4E-88DD-4D2DD2A72493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9826-6A02-634A-995B-6ADAE3E58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9826-6A02-634A-995B-6ADAE3E58B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Organosilane -  binding agent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E9440-718F-5845-A306-755E6CD4E057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7BC5E-612A-EA47-ABF1-9D4D1B2E7A31}" type="slidenum">
              <a:rPr lang="en-US"/>
              <a:pPr/>
              <a:t>36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DF22DBE-6B0C-1F4C-8D59-1CBBD5872520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A33B032-19B1-BD44-9C00-84FA62EF2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public-inspection.federalregister.gov/2016-21337.pdf" TargetMode="External"/><Relationship Id="rId2" Type="http://schemas.openxmlformats.org/officeDocument/2006/relationships/hyperlink" Target="http://www.npr.org/sections/health-shots/2016/09/02/492394717/fda-bans-19-chemicals-used-in-antibacterial-soa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980sue@comcast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ph.ca.gov/programs/hai/Pages/EnvironmentalCleaning2016.aspx#Monitor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071" y="2703286"/>
            <a:ext cx="6772729" cy="1914144"/>
          </a:xfrm>
        </p:spPr>
        <p:txBody>
          <a:bodyPr/>
          <a:lstStyle/>
          <a:p>
            <a:r>
              <a:rPr lang="en-US" sz="4000" dirty="0" smtClean="0">
                <a:solidFill>
                  <a:srgbClr val="800000"/>
                </a:solidFill>
              </a:rPr>
              <a:t>Part II: </a:t>
            </a:r>
            <a:br>
              <a:rPr lang="en-US" sz="4000" dirty="0" smtClean="0">
                <a:solidFill>
                  <a:srgbClr val="800000"/>
                </a:solidFill>
              </a:rPr>
            </a:br>
            <a:r>
              <a:rPr lang="en-US" sz="4000" dirty="0" smtClean="0">
                <a:solidFill>
                  <a:srgbClr val="800000"/>
                </a:solidFill>
              </a:rPr>
              <a:t>New Technologies for the Environment of Care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By Sue Chen RN, MPH, CIC, FAPIC</a:t>
            </a:r>
          </a:p>
          <a:p>
            <a:r>
              <a:rPr lang="en-US" dirty="0" smtClean="0"/>
              <a:t>Infection </a:t>
            </a:r>
            <a:r>
              <a:rPr lang="en-US" dirty="0" err="1" smtClean="0"/>
              <a:t>Preventionist</a:t>
            </a:r>
            <a:r>
              <a:rPr lang="en-US" dirty="0" smtClean="0"/>
              <a:t>/Consultant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1000" y="578823"/>
            <a:ext cx="8229600" cy="5735638"/>
          </a:xfrm>
        </p:spPr>
        <p:txBody>
          <a:bodyPr>
            <a:normAutofit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Advantages: test sensitivity, rapidity, ease of use, generation of a ‘target’ number for improvement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Collection technique: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Consistency of technique (pressure applied to swab, size of surface swabbed, how quickly the swab is processed) are important. More pressure = greater pickup.</a:t>
            </a:r>
            <a:r>
              <a:rPr lang="en-US" dirty="0"/>
              <a:t> 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Different organisms will test differently: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Yeast and fungal spores test higher than bacteria</a:t>
            </a:r>
            <a:r>
              <a:rPr lang="en-US" sz="2000"/>
              <a:t>; </a:t>
            </a:r>
            <a:r>
              <a:rPr lang="en-US" sz="2000" smtClean="0"/>
              <a:t>bacterial spores </a:t>
            </a:r>
            <a:r>
              <a:rPr lang="en-US" sz="2000" dirty="0"/>
              <a:t>test at the lower range of bacteria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Roughness or smoothness of the surfaces will give different readings; each type of surface should ideally have its own benchmark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Values between different manufacturer’s machines may not match</a:t>
            </a:r>
          </a:p>
          <a:p>
            <a:pPr marL="742950" lvl="1" indent="-342900">
              <a:buFont typeface="Arial" pitchFamily="-106" charset="0"/>
              <a:buChar char="•"/>
            </a:pPr>
            <a:endParaRPr lang="en-US" sz="2000" dirty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356EE7-04DE-BB4E-8C10-D4F8C73C4B20}" type="slidenum">
              <a:rPr lang="en-US"/>
              <a:pPr/>
              <a:t>10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Thoughts on ATP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878"/>
            <a:ext cx="6324600" cy="4745038"/>
          </a:xfrm>
        </p:spPr>
        <p:txBody>
          <a:bodyPr>
            <a:normAutofit fontScale="925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There is no regulatory limit on the amount of protein found to define ‘clean’</a:t>
            </a:r>
          </a:p>
          <a:p>
            <a:pPr marL="450850" indent="-342900">
              <a:buFont typeface="Arial" pitchFamily="-106" charset="0"/>
              <a:buChar char="•"/>
            </a:pPr>
            <a:endParaRPr lang="en-US" sz="6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Positive results do not equate with infection risk for the patient: protein quantity may be insufficient to support microbial growth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One study found a correlation between low ATP readings and a low level of contamination with MDRO</a:t>
            </a:r>
          </a:p>
          <a:p>
            <a:pPr marL="742950" lvl="1" indent="-342900">
              <a:buFont typeface="Georgia" pitchFamily="-106" charset="0"/>
              <a:buNone/>
            </a:pPr>
            <a:endParaRPr lang="en-US" sz="1400" dirty="0"/>
          </a:p>
          <a:p>
            <a:pPr marL="450850" indent="-342900" algn="ctr">
              <a:buNone/>
            </a:pPr>
            <a:r>
              <a:rPr lang="en-US" sz="2300" dirty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The impact of limitations of ATP readings and </a:t>
            </a:r>
            <a:r>
              <a:rPr lang="en-US" sz="2300" dirty="0" smtClean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its ability to </a:t>
            </a:r>
            <a:r>
              <a:rPr lang="en-US" sz="2300" dirty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detect organic material are important only insofar as the decisions made based on the data.</a:t>
            </a:r>
          </a:p>
          <a:p>
            <a:pPr marL="450850" indent="-342900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3CED7-FA50-664E-995D-0017539EB0B6}" type="slidenum">
              <a:rPr lang="en-US"/>
              <a:pPr/>
              <a:t>11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47800"/>
            <a:ext cx="1857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7138988" y="5334000"/>
            <a:ext cx="160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Picture of this product does not </a:t>
            </a:r>
            <a:r>
              <a:rPr lang="en-US" sz="1400" dirty="0" smtClean="0"/>
              <a:t>constitute an </a:t>
            </a:r>
            <a:r>
              <a:rPr lang="en-US" sz="1400" dirty="0"/>
              <a:t>endorsement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679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err="1" smtClean="0">
                <a:solidFill>
                  <a:srgbClr val="800000"/>
                </a:solidFill>
              </a:rPr>
              <a:t>Touchless</a:t>
            </a:r>
            <a:r>
              <a:rPr lang="en-US" sz="3400" dirty="0" smtClean="0">
                <a:solidFill>
                  <a:srgbClr val="800000"/>
                </a:solidFill>
              </a:rPr>
              <a:t> Technologies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300878"/>
            <a:ext cx="8229600" cy="4745038"/>
          </a:xfrm>
        </p:spPr>
        <p:txBody>
          <a:bodyPr>
            <a:normAutofit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Can refer to treatment of air with ultraviolet or products designed for treatment of hard, non-porous surfaces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Can achieve higher level of disinfection or decontamination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Are shown as clinically effective in stopping outbreaks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Evidence suggests that adequacy of manual cleaning, even if focused on frequently touched objects is often suboptimal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All surfaces not cleaned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Wet contact times not always achieved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Selection of products should be evaluated as if one were introducing a new disinfectant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Kill claims and times, safety, ease of use, toxicities, post-purchase manufacturer support</a:t>
            </a:r>
          </a:p>
          <a:p>
            <a:pPr marL="450850" indent="-342900">
              <a:buFont typeface="Arial" pitchFamily="-106" charset="0"/>
              <a:buChar char="•"/>
            </a:pP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0DEBBE-3332-5942-A795-3E6F5F108E67}" type="slidenum">
              <a:rPr lang="en-US"/>
              <a:pPr/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275"/>
            <a:ext cx="8229600" cy="877888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**Note**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5038"/>
          </a:xfrm>
        </p:spPr>
        <p:txBody>
          <a:bodyPr/>
          <a:lstStyle/>
          <a:p>
            <a:pPr marL="107950" indent="0"/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Whole room disinfection technologies can </a:t>
            </a:r>
            <a:r>
              <a:rPr lang="en-US" sz="2600" b="1" dirty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never</a:t>
            </a: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 substitute for good physical manual cleaning and disinfection with EPA-registered products. </a:t>
            </a:r>
            <a:endParaRPr lang="en-US" sz="26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107950" indent="0"/>
            <a:r>
              <a:rPr lang="en-US" sz="2600" dirty="0" smtClean="0">
                <a:ea typeface="ＭＳ Ｐゴシック" pitchFamily="-106" charset="-128"/>
                <a:cs typeface="ＭＳ Ｐゴシック" pitchFamily="-106" charset="-128"/>
              </a:rPr>
              <a:t>Other </a:t>
            </a: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essential supplemental prevention practices include a high level compliance to hand hygiene, avoidance of cross-contamination and staff education and competencies. </a:t>
            </a:r>
          </a:p>
          <a:p>
            <a:pPr marL="107950" indent="0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2D0CAF-83B2-EF46-AB1C-4AFF6FC0F8AC}" type="slidenum">
              <a:rPr lang="en-US"/>
              <a:pPr/>
              <a:t>13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6717" y="4532313"/>
            <a:ext cx="2753552" cy="204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1355"/>
            <a:ext cx="7313613" cy="86836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What is Environmental Fogging?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83473"/>
            <a:ext cx="8229600" cy="47450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When vapor or liquid (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electrostatically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charged to attract it to surfaces) is released into a vacated, sealed room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Purpose: reduce numbers of airborne microorganisms, kill organisms remaining on surfaces after manual cleaning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Typically takes 15-30 minutes for fog to disperse and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disinfect;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an added 45-60 minutes may be required for droplets to settle out or be removed by air currents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CDC considers use of fogging an unresolved issue; has not yet thoroughly evaluated newer technologies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A180C5-7FCB-BB4D-A406-E64E92DE3CB5}" type="slidenum">
              <a:rPr lang="en-US"/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375" y="412977"/>
            <a:ext cx="8229600" cy="808038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Pros and Cons for Fogging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18435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Pros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/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Superior to UV in reduction of </a:t>
            </a:r>
            <a:r>
              <a:rPr lang="en-US" sz="2000" i="1" dirty="0">
                <a:ea typeface="ＭＳ Ｐゴシック" pitchFamily="-106" charset="-128"/>
                <a:cs typeface="ＭＳ Ｐゴシック" pitchFamily="-106" charset="-128"/>
              </a:rPr>
              <a:t>C. diff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spores and areas not in direct line of sight</a:t>
            </a: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Penetrates hard to reach areas; no furniture need be moved; 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reliable </a:t>
            </a:r>
            <a:r>
              <a:rPr lang="en-US" sz="2000" dirty="0" err="1">
                <a:ea typeface="ＭＳ Ｐゴシック" pitchFamily="-106" charset="-128"/>
                <a:cs typeface="ＭＳ Ｐゴシック" pitchFamily="-106" charset="-128"/>
              </a:rPr>
              <a:t>antimicrobiocidal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 activity</a:t>
            </a: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No toxic residues following decontamination cycle</a:t>
            </a:r>
          </a:p>
        </p:txBody>
      </p:sp>
      <p:sp>
        <p:nvSpPr>
          <p:cNvPr id="1843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2287"/>
          </a:xfrm>
        </p:spPr>
        <p:txBody>
          <a:bodyPr/>
          <a:lstStyle/>
          <a:p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Cons</a:t>
            </a:r>
          </a:p>
        </p:txBody>
      </p:sp>
      <p:sp>
        <p:nvSpPr>
          <p:cNvPr id="18438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Room must be vacated; turnover not as rapid </a:t>
            </a:r>
          </a:p>
          <a:p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Ventilation must be turned off, room must be sealed and monitored for leaks; </a:t>
            </a:r>
          </a:p>
          <a:p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Low toxicity, but exposure to chemicals can cause airway or mucous membrane irritation</a:t>
            </a:r>
          </a:p>
          <a:p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Requires more intensive staff training</a:t>
            </a:r>
          </a:p>
          <a:p>
            <a:r>
              <a:rPr lang="en-US" sz="2000">
                <a:ea typeface="ＭＳ Ｐゴシック" pitchFamily="-106" charset="-128"/>
                <a:cs typeface="ＭＳ Ｐゴシック" pitchFamily="-106" charset="-128"/>
              </a:rPr>
              <a:t>Cost </a:t>
            </a:r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692585-1FD6-FF40-AE10-246689C8CB6D}" type="slidenum">
              <a:rPr lang="en-US"/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Chemicals Used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473"/>
            <a:ext cx="8229600" cy="4267200"/>
          </a:xfrm>
        </p:spPr>
        <p:txBody>
          <a:bodyPr>
            <a:normAutofit lnSpcReduction="10000"/>
          </a:bodyPr>
          <a:lstStyle/>
          <a:p>
            <a:pPr marL="107950" indent="0"/>
            <a:r>
              <a:rPr lang="en-US" sz="26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Ozone</a:t>
            </a: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 – is a gas at ambient temperatures and pressures</a:t>
            </a:r>
          </a:p>
          <a:p>
            <a:pPr marL="558800" lvl="1" indent="0">
              <a:buFont typeface="Arial" pitchFamily="-106" charset="0"/>
              <a:buChar char="•"/>
            </a:pPr>
            <a:r>
              <a:rPr lang="en-US" sz="2400" dirty="0" err="1">
                <a:ea typeface="ＭＳ Ｐゴシック" pitchFamily="-106" charset="-128"/>
                <a:cs typeface="ＭＳ Ｐゴシック" pitchFamily="-106" charset="-128"/>
              </a:rPr>
              <a:t>Ozonated</a:t>
            </a: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 (O</a:t>
            </a:r>
            <a:r>
              <a:rPr lang="en-US" sz="2400" baseline="-25000" dirty="0">
                <a:ea typeface="ＭＳ Ｐゴシック" pitchFamily="-106" charset="-128"/>
                <a:cs typeface="ＭＳ Ｐゴシック" pitchFamily="-106" charset="-128"/>
              </a:rPr>
              <a:t>3</a:t>
            </a: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) fine water particles that are supersaturated and </a:t>
            </a:r>
            <a:r>
              <a:rPr lang="en-US" sz="2400" dirty="0" err="1">
                <a:ea typeface="ＭＳ Ｐゴシック" pitchFamily="-106" charset="-128"/>
                <a:cs typeface="ＭＳ Ｐゴシック" pitchFamily="-106" charset="-128"/>
              </a:rPr>
              <a:t>electrostatically</a:t>
            </a: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 charged</a:t>
            </a:r>
          </a:p>
          <a:p>
            <a:pPr marL="558800" lvl="1" indent="0">
              <a:buFont typeface="Arial" pitchFamily="-106" charset="0"/>
              <a:buChar char="•"/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Particles attracted to and spread evenly over hard and soft surfaces</a:t>
            </a:r>
          </a:p>
          <a:p>
            <a:pPr marL="1084263" lvl="2" indent="-342900">
              <a:buFont typeface="Arial" pitchFamily="-106" charset="0"/>
              <a:buChar char="•"/>
            </a:pPr>
            <a:r>
              <a:rPr lang="en-US" sz="2200" dirty="0"/>
              <a:t>Penetrates cell walls to disrupt function and </a:t>
            </a:r>
            <a:r>
              <a:rPr lang="en-US" sz="2200" dirty="0" err="1"/>
              <a:t>lyse</a:t>
            </a:r>
            <a:r>
              <a:rPr lang="en-US" sz="2200" dirty="0"/>
              <a:t> the cells</a:t>
            </a:r>
          </a:p>
          <a:p>
            <a:pPr marL="558800" lvl="1" indent="0">
              <a:buFont typeface="Arial" pitchFamily="-106" charset="0"/>
              <a:buChar char="•"/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Reverts back to water (low toxicity)</a:t>
            </a:r>
          </a:p>
          <a:p>
            <a:pPr marL="558800" lvl="1" indent="0">
              <a:buFont typeface="Arial" pitchFamily="-106" charset="0"/>
              <a:buChar char="•"/>
            </a:pPr>
            <a:r>
              <a:rPr lang="en-US" sz="2400" dirty="0">
                <a:ea typeface="ＭＳ Ｐゴシック" pitchFamily="-106" charset="-128"/>
                <a:cs typeface="ＭＳ Ｐゴシック" pitchFamily="-106" charset="-128"/>
              </a:rPr>
              <a:t>Has a strong odor; can cause irritation of mucous membranes and respiratory tract; can discolor objects</a:t>
            </a:r>
            <a:endParaRPr lang="en-US" sz="24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107950" indent="0">
              <a:buNone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D49FE9-7434-B84E-9414-3CC73351E257}" type="slidenum">
              <a:rPr lang="en-US"/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53"/>
            <a:ext cx="8229600" cy="762000"/>
          </a:xfrm>
        </p:spPr>
        <p:txBody>
          <a:bodyPr/>
          <a:lstStyle/>
          <a:p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Hydrogen Peroxide (H</a:t>
            </a:r>
            <a:r>
              <a:rPr lang="en-US" sz="3400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O</a:t>
            </a:r>
            <a:r>
              <a:rPr lang="en-US" sz="3400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553"/>
            <a:ext cx="8229600" cy="5023908"/>
          </a:xfrm>
        </p:spPr>
        <p:txBody>
          <a:bodyPr>
            <a:noAutofit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Is a vapor when heated and liquid when temperature is below its critical point; degrades to H</a:t>
            </a:r>
            <a:r>
              <a:rPr lang="en-US" sz="2000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O and O</a:t>
            </a:r>
            <a:r>
              <a:rPr lang="en-US" sz="2000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Used as a </a:t>
            </a:r>
            <a:r>
              <a:rPr lang="en-US" sz="2000" dirty="0" err="1">
                <a:ea typeface="ＭＳ Ｐゴシック" pitchFamily="-106" charset="-128"/>
                <a:cs typeface="ＭＳ Ｐゴシック" pitchFamily="-106" charset="-128"/>
              </a:rPr>
              <a:t>sterilant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 to kill pathogens and spores on contact</a:t>
            </a:r>
          </a:p>
          <a:p>
            <a:pPr lvl="1">
              <a:buFont typeface="Arial" pitchFamily="-106" charset="0"/>
              <a:buChar char="•"/>
            </a:pPr>
            <a:r>
              <a:rPr lang="en-US" sz="1800" dirty="0"/>
              <a:t>Most effective when liquid condenses on surface and nearer to heated air supply</a:t>
            </a:r>
          </a:p>
          <a:p>
            <a:pPr lvl="1">
              <a:buFont typeface="Arial" pitchFamily="-106" charset="0"/>
              <a:buChar char="•"/>
            </a:pPr>
            <a:r>
              <a:rPr lang="en-US" sz="1800" dirty="0"/>
              <a:t>Vapor is lethal but may have slower kill time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Important factors include concentration, penetration, and exposure time</a:t>
            </a:r>
          </a:p>
          <a:p>
            <a:pPr lvl="1">
              <a:buFont typeface="Arial" pitchFamily="-106" charset="0"/>
              <a:buChar char="•"/>
            </a:pPr>
            <a:r>
              <a:rPr lang="en-US" sz="1800" dirty="0"/>
              <a:t>Less effective when there are more objects in the room or chamber as there are more surfaces; least likely to kill organisms near the </a:t>
            </a:r>
            <a:r>
              <a:rPr lang="en-US" sz="1800" dirty="0" err="1"/>
              <a:t>infeed</a:t>
            </a:r>
            <a:r>
              <a:rPr lang="en-US" sz="1800" dirty="0"/>
              <a:t> location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Presumed to be distributed evenly throughout the room; no furniture need be moved. Ventilation must allow fog to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reach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all parts of room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3FF2C-AB73-3A4C-AEC7-3A3F25A1BCDA}" type="slidenum">
              <a:rPr lang="en-US"/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679"/>
            <a:ext cx="8229600" cy="838200"/>
          </a:xfrm>
        </p:spPr>
        <p:txBody>
          <a:bodyPr/>
          <a:lstStyle/>
          <a:p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Supporting Literature for H</a:t>
            </a:r>
            <a:r>
              <a:rPr lang="en-US" sz="3400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O</a:t>
            </a:r>
            <a:r>
              <a:rPr lang="en-US" sz="3400" baseline="-250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09879"/>
            <a:ext cx="8229600" cy="47450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Horn noted a 47% reduction in MDRO acquisition when fogging with H</a:t>
            </a:r>
            <a:r>
              <a:rPr lang="en-US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O</a:t>
            </a:r>
            <a:r>
              <a:rPr lang="en-US" baseline="-25000" dirty="0">
                <a:ea typeface="ＭＳ Ｐゴシック" pitchFamily="-106" charset="-128"/>
                <a:cs typeface="ＭＳ Ｐゴシック" pitchFamily="-106" charset="-128"/>
              </a:rPr>
              <a:t>2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was introduced </a:t>
            </a:r>
            <a:r>
              <a:rPr lang="en-US" sz="1400" dirty="0"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400" i="1" dirty="0">
                <a:ea typeface="ＭＳ Ｐゴシック" pitchFamily="-106" charset="-128"/>
                <a:cs typeface="ＭＳ Ｐゴシック" pitchFamily="-106" charset="-128"/>
              </a:rPr>
              <a:t>AJIC</a:t>
            </a:r>
            <a:r>
              <a:rPr lang="en-US" sz="1400" dirty="0">
                <a:ea typeface="ＭＳ Ｐゴシック" pitchFamily="-106" charset="-128"/>
                <a:cs typeface="ＭＳ Ｐゴシック" pitchFamily="-106" charset="-128"/>
              </a:rPr>
              <a:t> 2015)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Barbut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compared dry mist fogging (H</a:t>
            </a:r>
            <a:r>
              <a:rPr lang="en-US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O</a:t>
            </a:r>
            <a:r>
              <a:rPr lang="en-US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plus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peracetic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acid – also called “dry fogging”) against manual cleaning with bleach solution in rooms that had previously housed patients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w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/ CDI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300" dirty="0"/>
              <a:t>Manual cleaning with microfiber and bleach reduced spore counts by 50%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300" dirty="0"/>
              <a:t>After cleaning, peroxide/</a:t>
            </a:r>
            <a:r>
              <a:rPr lang="en-US" sz="2300" dirty="0" err="1"/>
              <a:t>peracetic</a:t>
            </a:r>
            <a:r>
              <a:rPr lang="en-US" sz="2300" dirty="0"/>
              <a:t> acid mixture further reduced spores found by 91% (</a:t>
            </a:r>
            <a:r>
              <a:rPr lang="en-US" sz="2300" dirty="0" err="1"/>
              <a:t>p</a:t>
            </a:r>
            <a:r>
              <a:rPr lang="en-US" sz="2300" dirty="0"/>
              <a:t>&lt;.005)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300" dirty="0"/>
              <a:t>Results may have been skewed by concurrent improvement in hand hygiene compliance  </a:t>
            </a:r>
            <a:r>
              <a:rPr lang="en-US" sz="1400" dirty="0"/>
              <a:t>(</a:t>
            </a:r>
            <a:r>
              <a:rPr lang="en-US" sz="1400" i="1" dirty="0"/>
              <a:t>ICHE</a:t>
            </a:r>
            <a:r>
              <a:rPr lang="en-US" sz="1400" dirty="0"/>
              <a:t>, 2009)</a:t>
            </a:r>
            <a:endParaRPr lang="en-US" sz="23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FC8BBF-B002-FC4A-B925-5232C7A6A7CA}" type="slidenum">
              <a:rPr lang="en-US"/>
              <a:pPr/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781206" y="5991295"/>
            <a:ext cx="5788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A table of pros and cons of use of fogging technologies can be </a:t>
            </a:r>
          </a:p>
          <a:p>
            <a:pPr algn="ctr"/>
            <a:r>
              <a:rPr lang="en-US" dirty="0"/>
              <a:t>found in the </a:t>
            </a:r>
            <a:r>
              <a:rPr lang="en-US" dirty="0" smtClean="0"/>
              <a:t>APIC </a:t>
            </a:r>
            <a:r>
              <a:rPr lang="en-US" dirty="0"/>
              <a:t>text and on the HAI Program website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466"/>
            <a:ext cx="8229600" cy="5278438"/>
          </a:xfrm>
        </p:spPr>
        <p:txBody>
          <a:bodyPr>
            <a:normAutofit fontScale="850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Salkin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found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peroxide vapor to reduce the number of </a:t>
            </a:r>
            <a:r>
              <a:rPr lang="en-US" i="1" dirty="0">
                <a:ea typeface="ＭＳ Ｐゴシック" pitchFamily="-106" charset="-128"/>
                <a:cs typeface="ＭＳ Ｐゴシック" pitchFamily="-106" charset="-128"/>
              </a:rPr>
              <a:t>C. diff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spores off a surface by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6 log</a:t>
            </a:r>
            <a:r>
              <a:rPr lang="en-US" baseline="-25000" dirty="0" smtClean="0">
                <a:ea typeface="ＭＳ Ｐゴシック" pitchFamily="-106" charset="-128"/>
                <a:cs typeface="ＭＳ Ｐゴシック" pitchFamily="-106" charset="-128"/>
              </a:rPr>
              <a:t>10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; it is superior to UV, especially for areas not in the direct line of sight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Ali found 95% of 214 sites in isolation rooms were still contaminated after terminal cleaning; use of HPV fogging to &lt; 1.0 colony forming units. Though the mode of delivery and concentrations of H</a:t>
            </a:r>
            <a:r>
              <a:rPr lang="en-US" baseline="-25000" dirty="0" smtClean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O</a:t>
            </a:r>
            <a:r>
              <a:rPr lang="en-US" baseline="-25000" dirty="0" smtClean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were different, efficacy was the same. MRSA persisted on 27% objects tested. </a:t>
            </a:r>
            <a:r>
              <a:rPr lang="en-US" sz="1100" dirty="0" smtClean="0">
                <a:ea typeface="ＭＳ Ｐゴシック" pitchFamily="-106" charset="-128"/>
                <a:cs typeface="ＭＳ Ｐゴシック" pitchFamily="-106" charset="-128"/>
              </a:rPr>
              <a:t>(2016)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High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level of training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is required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for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staff; may take 2-2.5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hrs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turn over time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While fogging has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 low toxicity rating,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it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may cause irritation of airway or mucous membranes 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/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‘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Dry Fogging’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Uses peroxide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plus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peracetic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acid; by combining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properties of peroxide with ability of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peracetic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acid, ability to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clean in presence of organic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material is enhanced </a:t>
            </a:r>
            <a:r>
              <a:rPr lang="en-US" sz="1200" dirty="0" smtClean="0">
                <a:ea typeface="ＭＳ Ｐゴシック" pitchFamily="-106" charset="-128"/>
                <a:cs typeface="ＭＳ Ｐゴシック" pitchFamily="-106" charset="-128"/>
              </a:rPr>
              <a:t>(Stanfield)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4E00E2-F340-7F45-814A-95DDDA82FEC1}" type="slidenum">
              <a:rPr lang="en-US"/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328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Objectives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76393"/>
            <a:ext cx="8229600" cy="4516438"/>
          </a:xfrm>
        </p:spPr>
        <p:txBody>
          <a:bodyPr>
            <a:normAutofit fontScale="925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Review how EVS has changed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Clarify definitions of clean, sanitized and disinfected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Discuss the dangers of </a:t>
            </a:r>
            <a:r>
              <a:rPr lang="en-US" sz="2400" dirty="0" err="1"/>
              <a:t>biofilm</a:t>
            </a:r>
            <a:endParaRPr lang="en-US" sz="2400" dirty="0"/>
          </a:p>
          <a:p>
            <a:pPr marL="450850" indent="-342900">
              <a:buFont typeface="Arial" pitchFamily="-106" charset="0"/>
              <a:buChar char="•"/>
            </a:pP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Compare technologies for monitoring “clean”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Visual, fluorescent, adenine </a:t>
            </a:r>
            <a:r>
              <a:rPr lang="en-US" sz="2400" dirty="0" err="1"/>
              <a:t>triphosphate</a:t>
            </a:r>
            <a:r>
              <a:rPr lang="en-US" sz="2400" dirty="0"/>
              <a:t> (ATP)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Provide overview new technologies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No-touch room decontamination</a:t>
            </a:r>
          </a:p>
          <a:p>
            <a:pPr marL="1008063" lvl="2" indent="-342900"/>
            <a:r>
              <a:rPr lang="en-US" sz="2200" dirty="0">
                <a:ea typeface="ＭＳ Ｐゴシック" pitchFamily="-106" charset="-128"/>
              </a:rPr>
              <a:t>Fogging, UV, oxidized water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Self-disinfecting surfaces or coatings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Light-activated </a:t>
            </a:r>
            <a:r>
              <a:rPr lang="en-US" sz="2400" dirty="0" err="1"/>
              <a:t>photosensitizers</a:t>
            </a:r>
            <a:endParaRPr lang="en-US" sz="2400" dirty="0"/>
          </a:p>
          <a:p>
            <a:pPr marL="742950" lvl="1" indent="-342900">
              <a:buFont typeface="Arial" pitchFamily="-106" charset="0"/>
              <a:buChar char="•"/>
            </a:pPr>
            <a:endParaRPr lang="en-US" sz="2200" dirty="0"/>
          </a:p>
          <a:p>
            <a:pPr marL="742950" lvl="1" indent="-342900">
              <a:buFont typeface="Arial" pitchFamily="-106" charset="0"/>
              <a:buChar char="•"/>
            </a:pPr>
            <a:endParaRPr lang="en-US" sz="22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3F6C98-D911-224D-AEB9-0B11021D0F78}" type="slidenum">
              <a:rPr lang="en-US"/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328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Ultraviolet Disinfection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311202"/>
            <a:ext cx="8229600" cy="4745038"/>
          </a:xfrm>
        </p:spPr>
        <p:txBody>
          <a:bodyPr>
            <a:normAutofit fontScale="925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Definition of UV: a wavelength in the electromagnetic spectrum just beyond the visible spectrum of light than violet but longer than X-rays</a:t>
            </a:r>
            <a:endParaRPr lang="en-US" sz="22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sz="2200" dirty="0" smtClean="0">
                <a:ea typeface="ＭＳ Ｐゴシック" pitchFamily="-106" charset="-128"/>
                <a:cs typeface="ＭＳ Ｐゴシック" pitchFamily="-106" charset="-128"/>
              </a:rPr>
              <a:t>UV works </a:t>
            </a: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by denaturing DNA which halts growth and reproduction of microorganisms; dose for an organism is </a:t>
            </a:r>
            <a:r>
              <a:rPr lang="en-US" sz="2200" dirty="0" smtClean="0">
                <a:ea typeface="ＭＳ Ｐゴシック" pitchFamily="-106" charset="-128"/>
                <a:cs typeface="ＭＳ Ｐゴシック" pitchFamily="-106" charset="-128"/>
              </a:rPr>
              <a:t>cumulative. Average ‘kill’ time is 14-35 minutes, depending on technology used; depends also on dose and relative humidity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Three wavelengths: UV-A, UV-B, UV-C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Wavelength is 100-280 nm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UV-C most commonly used for surface disinfection </a:t>
            </a:r>
            <a:r>
              <a:rPr lang="en-US" sz="2000" dirty="0" smtClean="0"/>
              <a:t>applications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 smtClean="0"/>
              <a:t>Objects further from the light source will receive a smaller delivered dose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Two types of devices</a:t>
            </a:r>
            <a:r>
              <a:rPr lang="en-US" sz="2200" dirty="0" smtClean="0">
                <a:ea typeface="ＭＳ Ｐゴシック" pitchFamily="-106" charset="-128"/>
                <a:cs typeface="ＭＳ Ｐゴシック" pitchFamily="-106" charset="-128"/>
              </a:rPr>
              <a:t>: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Mercury-based lamps emit 254 NM light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Pulsed UV-C devices use xenon-based lamps; emit light in 200-320 nm range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9FA632-2B4B-434C-8F43-86BAC008F847}" type="slidenum">
              <a:rPr lang="en-US"/>
              <a:pPr/>
              <a:t>20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733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Pros and Cons for Use of UV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4579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7933"/>
            <a:ext cx="4040188" cy="457200"/>
          </a:xfrm>
        </p:spPr>
        <p:txBody>
          <a:bodyPr/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Pros</a:t>
            </a:r>
          </a:p>
        </p:txBody>
      </p:sp>
      <p:sp>
        <p:nvSpPr>
          <p:cNvPr id="24580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3886200" cy="395128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Disinfection is not solely dependent upon individual practice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Kills organisms on frequently missed areas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Safe, rapid, automated, non-corrosive (some machines have auto-turn off when motion detected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Turnover time over baseline was found to be negligible </a:t>
            </a:r>
            <a:r>
              <a:rPr lang="en-US" sz="1100" dirty="0" smtClean="0">
                <a:ea typeface="ＭＳ Ｐゴシック" pitchFamily="-106" charset="-128"/>
                <a:cs typeface="ＭＳ Ｐゴシック" pitchFamily="-106" charset="-128"/>
              </a:rPr>
              <a:t>Pegues, 2016)</a:t>
            </a: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Requires fewer staff resources</a:t>
            </a:r>
          </a:p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1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1147933"/>
            <a:ext cx="4267200" cy="457200"/>
          </a:xfrm>
        </p:spPr>
        <p:txBody>
          <a:bodyPr/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904999"/>
            <a:ext cx="4267200" cy="467455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Influenced by organic matter; does not penetrate porous surfaces</a:t>
            </a:r>
          </a:p>
          <a:p>
            <a:pPr>
              <a:spcBef>
                <a:spcPct val="0"/>
              </a:spcBef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Shadowed areas may still require chemical disinfection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1800" dirty="0"/>
              <a:t>May need to move machine several times during process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Not as consistently effective as peroxide vapor in reducing levels of contamination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Room must be vacated; turnover slowed</a:t>
            </a:r>
            <a:endParaRPr lang="en-US" sz="20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Can damage textiles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Cost</a:t>
            </a: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 typeface="Georgia" pitchFamily="-106" charset="0"/>
              <a:buNone/>
            </a:pP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6F0ADD-3CD8-2347-9AFE-CCDFA0507A82}" type="slidenum">
              <a:rPr lang="en-US"/>
              <a:pPr/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382"/>
            <a:ext cx="6543090" cy="691736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Supporting Literature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300877"/>
            <a:ext cx="6781800" cy="518060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Nagaraja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–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compared CDI rates pre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and post 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2015; found reduction w/ use of UV</a:t>
            </a: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Miller –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use of UV irradiation decreased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CDI in an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LTACH setting </a:t>
            </a:r>
            <a:r>
              <a:rPr lang="en-US" sz="1400" dirty="0" smtClean="0">
                <a:ea typeface="ＭＳ Ｐゴシック" pitchFamily="-106" charset="-128"/>
                <a:cs typeface="ＭＳ Ｐゴシック" pitchFamily="-106" charset="-128"/>
              </a:rPr>
              <a:t>(2015)</a:t>
            </a:r>
          </a:p>
          <a:p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Vianna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–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found the implementation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of PX-UV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community hospital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decreased HAI rates </a:t>
            </a:r>
            <a:r>
              <a:rPr lang="en-US" sz="1400" dirty="0" smtClean="0">
                <a:ea typeface="ＭＳ Ｐゴシック" pitchFamily="-106" charset="-128"/>
                <a:cs typeface="ＭＳ Ｐゴシック" pitchFamily="-106" charset="-128"/>
              </a:rPr>
              <a:t>(2016)</a:t>
            </a:r>
          </a:p>
          <a:p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Beal found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Xenex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PX-UV to reduce total colony counts by 90% when used during </a:t>
            </a:r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terminonal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on a bone marrow transplant unit; less effective w/ reduction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of VRE </a:t>
            </a:r>
            <a:r>
              <a:rPr lang="en-US" sz="1400" dirty="0">
                <a:ea typeface="ＭＳ Ｐゴシック" pitchFamily="-106" charset="-128"/>
                <a:cs typeface="ＭＳ Ｐゴシック" pitchFamily="-106" charset="-128"/>
              </a:rPr>
              <a:t>(2016</a:t>
            </a:r>
            <a:r>
              <a:rPr lang="en-US" sz="1400" dirty="0" smtClean="0">
                <a:ea typeface="ＭＳ Ｐゴシック" pitchFamily="-106" charset="-128"/>
                <a:cs typeface="ＭＳ Ｐゴシック" pitchFamily="-106" charset="-128"/>
              </a:rPr>
              <a:t>)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r>
              <a:rPr lang="en-US" dirty="0" err="1" smtClean="0">
                <a:ea typeface="ＭＳ Ｐゴシック" pitchFamily="-106" charset="-128"/>
                <a:cs typeface="ＭＳ Ｐゴシック" pitchFamily="-106" charset="-128"/>
              </a:rPr>
              <a:t>Jinadatha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–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use of PX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-UV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decreased number of colony forming units by 75% even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in absence of manual pre-cleaning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1400" dirty="0" smtClean="0">
                <a:ea typeface="ＭＳ Ｐゴシック" pitchFamily="-106" charset="-128"/>
                <a:cs typeface="ＭＳ Ｐゴシック" pitchFamily="-106" charset="-128"/>
              </a:rPr>
              <a:t>(2015)</a:t>
            </a:r>
          </a:p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Napolitano –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found significant reductions of gram negative organisms, less significant reductions of gram positive organisms </a:t>
            </a:r>
            <a:r>
              <a:rPr lang="en-US" sz="1405" dirty="0" smtClean="0">
                <a:ea typeface="ＭＳ Ｐゴシック" pitchFamily="-106" charset="-128"/>
                <a:cs typeface="ＭＳ Ｐゴシック" pitchFamily="-106" charset="-128"/>
              </a:rPr>
              <a:t>(2015)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B5A97A-B0BF-C44B-91AA-AD607B7F2496}" type="slidenum">
              <a:rPr lang="en-US"/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7425" y="495572"/>
            <a:ext cx="15382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7239000" y="4838972"/>
            <a:ext cx="1752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Inclusion of this picture is for illustrative purposes only; it does not constitute an endorsement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03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Impregnated Surfaces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73149"/>
            <a:ext cx="8229600" cy="47450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Can involve metals, antimicrobials, polymers with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organosilane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(binding) compounds,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photoactivated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coatings, etc.; characteristics would include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Minimize bacterial adherence or replication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Persistent activity (durability)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Inherent </a:t>
            </a:r>
            <a:r>
              <a:rPr lang="en-US" sz="2400" dirty="0" err="1"/>
              <a:t>antibiofilm</a:t>
            </a:r>
            <a:r>
              <a:rPr lang="en-US" sz="2400" dirty="0"/>
              <a:t> activity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Organisms unable to readily develop resistance</a:t>
            </a:r>
          </a:p>
          <a:p>
            <a:pPr marL="742950" lvl="1" indent="-342900">
              <a:buFont typeface="Georgia" pitchFamily="-106" charset="0"/>
              <a:buNone/>
            </a:pPr>
            <a:r>
              <a:rPr lang="en-US" sz="1200" dirty="0"/>
              <a:t> 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Different approaches also include compounds made of crustacean shells (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chitosans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) and those completely chemically engineered to discourage adherence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8D4EEC-10A1-464F-B8DA-87E793C919B0}" type="slidenum">
              <a:rPr lang="en-US"/>
              <a:pPr/>
              <a:t>23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328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Copper (Cu)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1" y="1078128"/>
            <a:ext cx="7206238" cy="4745037"/>
          </a:xfrm>
        </p:spPr>
        <p:txBody>
          <a:bodyPr>
            <a:normAutofit fontScale="92500" lnSpcReduction="2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Well-known as an antimicrobial; damages and inactivates cell walls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Nanotechnology produces large ‘surface-to-volume’ ratio 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that increases the efficacy 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of kill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Registered by EPA as an antimicrobial agent; claims to kill 99.9% of organisms within 2-9 hr period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Survivability depends on size of </a:t>
            </a:r>
            <a:r>
              <a:rPr lang="en-US" sz="2000" dirty="0" err="1"/>
              <a:t>inoculum</a:t>
            </a:r>
            <a:r>
              <a:rPr lang="en-US" sz="2000" dirty="0"/>
              <a:t>, temperature and humidity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Initial testing looked at reduction of colony-forming units on a surface; now decreases in HAI are being noted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Surfaces 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incorporating copper nanoparticles (</a:t>
            </a:r>
            <a:r>
              <a:rPr lang="en-US" sz="2300" dirty="0" err="1">
                <a:ea typeface="ＭＳ Ｐゴシック" pitchFamily="-106" charset="-128"/>
                <a:cs typeface="ＭＳ Ｐゴシック" pitchFamily="-106" charset="-128"/>
              </a:rPr>
              <a:t>CuNP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) may show promise for management of biofilm; organisms in biofilm are still twice as resistant to </a:t>
            </a:r>
            <a:r>
              <a:rPr lang="en-US" sz="2300" dirty="0" err="1">
                <a:ea typeface="ＭＳ Ｐゴシック" pitchFamily="-106" charset="-128"/>
                <a:cs typeface="ＭＳ Ｐゴシック" pitchFamily="-106" charset="-128"/>
              </a:rPr>
              <a:t>CuNP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 than free-floating organisms (plankton)</a:t>
            </a:r>
          </a:p>
          <a:p>
            <a:pPr marL="450850" indent="-342900">
              <a:buFont typeface="Arial" pitchFamily="-106" charset="0"/>
              <a:buChar char="•"/>
            </a:pPr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34A3FA-16BF-754F-BDC1-2743F91050BC}" type="slidenum">
              <a:rPr lang="en-US"/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6325" y="5329238"/>
            <a:ext cx="17176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82004"/>
            <a:ext cx="8763000" cy="808038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C00000"/>
                </a:solidFill>
              </a:rPr>
              <a:t>Pros and Cons: Copper-Impregnated Surfaces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28675" name="Text Placeholder 5"/>
          <p:cNvSpPr>
            <a:spLocks noGrp="1"/>
          </p:cNvSpPr>
          <p:nvPr>
            <p:ph type="body" idx="1"/>
          </p:nvPr>
        </p:nvSpPr>
        <p:spPr>
          <a:xfrm>
            <a:off x="457200" y="1190042"/>
            <a:ext cx="4040188" cy="446088"/>
          </a:xfrm>
        </p:spPr>
        <p:txBody>
          <a:bodyPr/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Pros</a:t>
            </a:r>
          </a:p>
        </p:txBody>
      </p:sp>
      <p:sp>
        <p:nvSpPr>
          <p:cNvPr id="28676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4040188" cy="40274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Most microorganisms are very susceptible to copper</a:t>
            </a: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Evidence is accumulating that copper can be used to decrease 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HAIs</a:t>
            </a:r>
          </a:p>
          <a:p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Low </a:t>
            </a:r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level toxicity to 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humans</a:t>
            </a:r>
          </a:p>
          <a:p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EPA accepted </a:t>
            </a:r>
            <a:r>
              <a:rPr lang="en-US" sz="2000" i="1" dirty="0" smtClean="0">
                <a:ea typeface="ＭＳ Ｐゴシック" pitchFamily="-106" charset="-128"/>
                <a:cs typeface="ＭＳ Ｐゴシック" pitchFamily="-106" charset="-128"/>
              </a:rPr>
              <a:t>in vitro 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assay evidence for Cu to be considered an antimicrobial agent </a:t>
            </a:r>
            <a:r>
              <a:rPr lang="en-US" sz="1100" dirty="0" smtClean="0">
                <a:ea typeface="ＭＳ Ｐゴシック" pitchFamily="-106" charset="-128"/>
                <a:cs typeface="ＭＳ Ｐゴシック" pitchFamily="-106" charset="-128"/>
              </a:rPr>
              <a:t>(Alvarez 2016)</a:t>
            </a: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2000" y="1190042"/>
            <a:ext cx="4041775" cy="446088"/>
          </a:xfrm>
        </p:spPr>
        <p:txBody>
          <a:bodyPr/>
          <a:lstStyle/>
          <a:p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Cons</a:t>
            </a:r>
          </a:p>
        </p:txBody>
      </p:sp>
      <p:sp>
        <p:nvSpPr>
          <p:cNvPr id="28678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1636130"/>
            <a:ext cx="4114800" cy="472440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Expensive; non-renewable resource</a:t>
            </a: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Purity of copper needed to achieve disinfection is unclear</a:t>
            </a: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Reliance on impregnated surface may lead to poorer manual cleaning</a:t>
            </a: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Surface can be inactivated by sweaty hands by forming an oxide layer </a:t>
            </a:r>
            <a:r>
              <a:rPr lang="en-US" sz="1100" dirty="0" smtClean="0">
                <a:ea typeface="ＭＳ Ｐゴシック" pitchFamily="-106" charset="-128"/>
                <a:cs typeface="ＭＳ Ｐゴシック" pitchFamily="-106" charset="-128"/>
              </a:rPr>
              <a:t>(Lieu</a:t>
            </a:r>
            <a:r>
              <a:rPr lang="en-US" sz="1100" dirty="0"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100" i="1" dirty="0">
                <a:ea typeface="ＭＳ Ｐゴシック" pitchFamily="-106" charset="-128"/>
                <a:cs typeface="ＭＳ Ｐゴシック" pitchFamily="-106" charset="-128"/>
              </a:rPr>
              <a:t>J Applied Surf Sc</a:t>
            </a:r>
            <a:r>
              <a:rPr lang="en-US" sz="1100" dirty="0"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100" dirty="0" smtClean="0">
                <a:ea typeface="ＭＳ Ｐゴシック" pitchFamily="-106" charset="-128"/>
                <a:cs typeface="ＭＳ Ｐゴシック" pitchFamily="-106" charset="-128"/>
              </a:rPr>
              <a:t>2014)</a:t>
            </a:r>
            <a:endParaRPr lang="en-US" sz="11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2000" dirty="0">
                <a:ea typeface="ＭＳ Ｐゴシック" pitchFamily="-106" charset="-128"/>
                <a:cs typeface="ＭＳ Ｐゴシック" pitchFamily="-106" charset="-128"/>
              </a:rPr>
              <a:t>Transferable resistance to copper ions and cross-resistance to antibiotics has been shown</a:t>
            </a:r>
          </a:p>
          <a:p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62CDD4-3E81-9242-8061-1778895E1C15}" type="slidenum">
              <a:rPr lang="en-US"/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C00000"/>
                </a:solidFill>
              </a:rPr>
              <a:t>Supporting Literature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8870" y="1735138"/>
            <a:ext cx="7620000" cy="40560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of linens impregnated w/ biocidal copper oxide shown to reduce HAI on LTC brain injury ward </a:t>
            </a:r>
            <a:r>
              <a:rPr lang="en-US" sz="1100" dirty="0" smtClean="0"/>
              <a:t>(</a:t>
            </a:r>
            <a:r>
              <a:rPr lang="en-US" sz="1100" dirty="0" err="1" smtClean="0"/>
              <a:t>Lazary</a:t>
            </a:r>
            <a:r>
              <a:rPr lang="en-US" sz="1100" dirty="0" smtClean="0"/>
              <a:t> 2014)</a:t>
            </a:r>
            <a:endParaRPr lang="en-US" dirty="0" smtClean="0"/>
          </a:p>
          <a:p>
            <a:r>
              <a:rPr lang="en-US" dirty="0" smtClean="0"/>
              <a:t>Use of copper surfaces in an ICU reduced rate of HAI as compared to rooms w/o copper surfaces </a:t>
            </a:r>
            <a:r>
              <a:rPr lang="en-US" sz="1100" dirty="0" smtClean="0"/>
              <a:t>(</a:t>
            </a:r>
            <a:r>
              <a:rPr lang="en-US" sz="1100" dirty="0"/>
              <a:t>S</a:t>
            </a:r>
            <a:r>
              <a:rPr lang="en-US" sz="1100" dirty="0" smtClean="0"/>
              <a:t>algado 2013)</a:t>
            </a:r>
            <a:endParaRPr lang="en-US" dirty="0" smtClean="0"/>
          </a:p>
          <a:p>
            <a:r>
              <a:rPr lang="en-US" dirty="0" smtClean="0"/>
              <a:t>Copper alloy surfaces used to sustain terminal cleaning levels in a rural hospital </a:t>
            </a:r>
            <a:r>
              <a:rPr lang="en-US" sz="1100" dirty="0" err="1" smtClean="0"/>
              <a:t>Hinsa-Leasure</a:t>
            </a:r>
            <a:r>
              <a:rPr lang="en-US" sz="1100" dirty="0" smtClean="0"/>
              <a:t> 2016)</a:t>
            </a:r>
          </a:p>
          <a:p>
            <a:r>
              <a:rPr lang="en-US" dirty="0" smtClean="0"/>
              <a:t>Use of copper-impregnated surfaces and linens decreased HAI in a general acute care hospital; new wing had 78% fewer infections over a 25.5mo period </a:t>
            </a:r>
            <a:r>
              <a:rPr lang="en-US" sz="1100" dirty="0" smtClean="0"/>
              <a:t>(</a:t>
            </a:r>
            <a:r>
              <a:rPr lang="en-US" sz="1100" dirty="0" err="1" smtClean="0"/>
              <a:t>Sifri</a:t>
            </a:r>
            <a:r>
              <a:rPr lang="en-US" sz="1100" dirty="0" smtClean="0"/>
              <a:t> 2016)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863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355"/>
            <a:ext cx="8229600" cy="712385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Silver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00878"/>
            <a:ext cx="8229600" cy="47450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Antimicrobial effects have been known since the Egyptians; kills by interfering with cell metabolism and reproduction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Does not maintain permanent activity after initial efficacy; microbial resistance has been documented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Some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use of silver for impregnating HCW attire has been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trialed; outcomes inconsistent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Nanoscale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silver is used in antibacterial wound dressings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There is concern that development of resistance to silver could interfere with its use on burn wounds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367309-70D6-E849-A98B-CDDF81C07990}" type="slidenum">
              <a:rPr lang="en-US"/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9733"/>
            <a:ext cx="7313613" cy="86836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Impregnated Fabrics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331851"/>
            <a:ext cx="8229600" cy="47450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Fabrics impregnated with copper, silver, antimicrobial substances are being tested: results are mixed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Copper-impregnated linens were found to decrease </a:t>
            </a:r>
            <a:r>
              <a:rPr lang="en-US" sz="2000" dirty="0" err="1"/>
              <a:t>HAIs</a:t>
            </a:r>
            <a:r>
              <a:rPr lang="en-US" sz="2000" dirty="0"/>
              <a:t> in a long-term brain care injury unit </a:t>
            </a:r>
            <a:r>
              <a:rPr lang="en-US" sz="1400" dirty="0"/>
              <a:t>(</a:t>
            </a:r>
            <a:r>
              <a:rPr lang="en-US" sz="1400" dirty="0" err="1"/>
              <a:t>Lazary</a:t>
            </a:r>
            <a:r>
              <a:rPr lang="en-US" sz="1400" dirty="0"/>
              <a:t>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Scrubs impregnated with a silver titanium composite were found to decrease log counts of Staph, Pseudomonas and E. Coli to 2log10 within 6 hours and to undetectable after 18 hours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Kasuga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Scrubs impregnated with an antimicrobial substance decreased MRSA on scrubs by 4-7 logs </a:t>
            </a:r>
            <a:r>
              <a:rPr lang="en-US" sz="1400" dirty="0"/>
              <a:t>(</a:t>
            </a:r>
            <a:r>
              <a:rPr lang="en-US" sz="1400" dirty="0" err="1"/>
              <a:t>Bearman</a:t>
            </a:r>
            <a:r>
              <a:rPr lang="en-US" sz="1400" dirty="0"/>
              <a:t>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Silver-impregnated scrubs lowered bacterial counts temporarily, but the effect decreased within 4 to 8 hours </a:t>
            </a:r>
            <a:r>
              <a:rPr lang="en-US" sz="1400" dirty="0">
                <a:solidFill>
                  <a:schemeClr val="tx1"/>
                </a:solidFill>
              </a:rPr>
              <a:t>(Freeman)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Antimicrobial and </a:t>
            </a:r>
            <a:r>
              <a:rPr lang="en-US" sz="2000" dirty="0" err="1"/>
              <a:t>sporicidal</a:t>
            </a:r>
            <a:r>
              <a:rPr lang="en-US" sz="2000" dirty="0"/>
              <a:t> privacy curtains claim protective activity for two years </a:t>
            </a:r>
            <a:r>
              <a:rPr lang="en-US" sz="1400" dirty="0"/>
              <a:t>(</a:t>
            </a:r>
            <a:r>
              <a:rPr lang="en-US" sz="1400" dirty="0" err="1"/>
              <a:t>Kotsanas</a:t>
            </a:r>
            <a:r>
              <a:rPr lang="en-US" sz="1400" dirty="0"/>
              <a:t>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FCAB8-1F9D-9745-A3DC-13BBF26A74D5}" type="slidenum">
              <a:rPr lang="en-US"/>
              <a:pPr/>
              <a:t>28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679"/>
            <a:ext cx="8229600" cy="691737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Electrolyzed </a:t>
            </a:r>
            <a:r>
              <a:rPr lang="en-US" sz="3400" dirty="0" err="1" smtClean="0">
                <a:solidFill>
                  <a:srgbClr val="800000"/>
                </a:solidFill>
              </a:rPr>
              <a:t>Oxidating</a:t>
            </a:r>
            <a:r>
              <a:rPr lang="en-US" sz="3400" dirty="0" smtClean="0">
                <a:solidFill>
                  <a:srgbClr val="800000"/>
                </a:solidFill>
              </a:rPr>
              <a:t> Water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09879"/>
            <a:ext cx="8229600" cy="4745038"/>
          </a:xfrm>
        </p:spPr>
        <p:txBody>
          <a:bodyPr>
            <a:normAutofit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Developed by industry to decontaminate surfaces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w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/ minimal chemicals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Called “toxin-free” cleaning, used extensively in food industry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Basic chemicals include </a:t>
            </a:r>
            <a:r>
              <a:rPr lang="en-US" sz="2000" dirty="0" err="1"/>
              <a:t>hypochlorous</a:t>
            </a:r>
            <a:r>
              <a:rPr lang="en-US" sz="2000" dirty="0"/>
              <a:t> acid, table salt, alkalinity for degreasing, …, best on smooth surfaces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EPA approval has been granted to at least one formulation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Electricity is applied to water, creating positively and negatively charged ions which attach to dirt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 err="1"/>
              <a:t>Nanobubbles</a:t>
            </a:r>
            <a:r>
              <a:rPr lang="en-US" sz="2000" dirty="0"/>
              <a:t> lift dirt or burst bacteria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Effective at reducing </a:t>
            </a:r>
            <a:r>
              <a:rPr lang="en-US" sz="2000" dirty="0" err="1"/>
              <a:t>bioburden</a:t>
            </a:r>
            <a:r>
              <a:rPr lang="en-US" sz="2000" dirty="0"/>
              <a:t>, but unaccounted rebound contamination of pathogens on cleaned surfaces </a:t>
            </a:r>
            <a:r>
              <a:rPr lang="en-US" sz="1400" dirty="0"/>
              <a:t>(Stewart, ICHE, 2014)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Can be used to clean objects such as </a:t>
            </a:r>
            <a:r>
              <a:rPr lang="en-US" sz="2000" dirty="0" err="1"/>
              <a:t>transcutaneous</a:t>
            </a:r>
            <a:r>
              <a:rPr lang="en-US" sz="2000" dirty="0"/>
              <a:t> O2 sensors that cannot be otherwise disinfected  </a:t>
            </a:r>
            <a:r>
              <a:rPr lang="en-US" sz="1400" dirty="0"/>
              <a:t>(Dancer, Healthcare </a:t>
            </a:r>
            <a:r>
              <a:rPr lang="en-US" sz="1400" dirty="0" err="1"/>
              <a:t>Inf</a:t>
            </a:r>
            <a:r>
              <a:rPr lang="en-US" sz="1400" dirty="0"/>
              <a:t>, 2015)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42E3C6-1B99-284A-B354-9E7CB9D97F69}" type="slidenum">
              <a:rPr lang="en-US"/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599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Changes in Environmental Services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45038"/>
          </a:xfrm>
        </p:spPr>
        <p:txBody>
          <a:bodyPr>
            <a:normAutofit fontScale="925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Continual decrease in human resources working in environmental services;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task is often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contracted out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Greater awareness by general public and in media about resistant, persistent bacteria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Visual inspection no longer benchmark in hospitals for proving cleanliness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Recognition of </a:t>
            </a:r>
            <a:r>
              <a:rPr lang="en-US" sz="2000" dirty="0" err="1"/>
              <a:t>biofilm</a:t>
            </a:r>
            <a:r>
              <a:rPr lang="en-US" sz="2000" dirty="0"/>
              <a:t> as a significant challenge in hospital cleanliness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Emphasis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on meeting requirement for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‘wet contact time’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for disinfection has lead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to development of more toxic chemicals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Introduction of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touchless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technology and approaches using nanotechnology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A1C9DD-80BB-2142-B9D8-CA0F8E9E1714}" type="slidenum">
              <a:rPr lang="en-US"/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314"/>
            <a:ext cx="8229600" cy="738971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Binary Ionization Technology (BIT)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86821"/>
            <a:ext cx="8229600" cy="5027640"/>
          </a:xfrm>
        </p:spPr>
        <p:txBody>
          <a:bodyPr>
            <a:normAutofit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H</a:t>
            </a:r>
            <a:r>
              <a:rPr lang="en-US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O</a:t>
            </a:r>
            <a:r>
              <a:rPr lang="en-US" baseline="-25000" dirty="0">
                <a:ea typeface="ＭＳ Ｐゴシック" pitchFamily="-106" charset="-128"/>
                <a:cs typeface="ＭＳ Ｐゴシック" pitchFamily="-106" charset="-128"/>
              </a:rPr>
              <a:t>2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is ionized into H and O oxides; there is a second reaction as the oxides kill the organisms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.</a:t>
            </a:r>
            <a:endParaRPr lang="en-US" sz="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Pre-cleaning enhances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results</a:t>
            </a:r>
            <a:endParaRPr lang="en-US" sz="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Is an EPA-registered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disinfectant</a:t>
            </a:r>
            <a:endParaRPr lang="en-US" sz="8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Can be applied in a standard atmosphere (as opposed to a vacuum) and with a hand-held sprayer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In the US, PPE required are a positive air purifying respirator (PAPR) and </a:t>
            </a:r>
            <a:r>
              <a:rPr lang="en-US" sz="2400" dirty="0" err="1"/>
              <a:t>tyvek</a:t>
            </a:r>
            <a:r>
              <a:rPr lang="en-US" sz="2400" dirty="0"/>
              <a:t> suit for the product that is EPA-registered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400" dirty="0"/>
              <a:t>PPE was not observed on salesmen during marketing</a:t>
            </a:r>
          </a:p>
          <a:p>
            <a:pPr marL="450850" indent="-342900"/>
            <a:endParaRPr lang="en-US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D472A4-EEFB-434A-86F2-8FEB6BD06A16}" type="slidenum">
              <a:rPr lang="en-US"/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4275"/>
            <a:ext cx="8229600" cy="702061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Titanium Dioxide/UV Light Coating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133600"/>
          </a:xfrm>
        </p:spPr>
        <p:txBody>
          <a:bodyPr/>
          <a:lstStyle/>
          <a:p>
            <a:pPr marL="107950" indent="0"/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Is a surface-coating that improves </a:t>
            </a:r>
            <a:r>
              <a:rPr lang="en-US" sz="2600" dirty="0" err="1">
                <a:ea typeface="ＭＳ Ｐゴシック" pitchFamily="-106" charset="-128"/>
                <a:cs typeface="ＭＳ Ｐゴシック" pitchFamily="-106" charset="-128"/>
              </a:rPr>
              <a:t>cleanability</a:t>
            </a:r>
            <a:r>
              <a:rPr lang="en-US" sz="2600" dirty="0">
                <a:ea typeface="ＭＳ Ｐゴシック" pitchFamily="-106" charset="-128"/>
                <a:cs typeface="ＭＳ Ｐゴシック" pitchFamily="-106" charset="-128"/>
              </a:rPr>
              <a:t> of a surface</a:t>
            </a:r>
          </a:p>
          <a:p>
            <a:pPr marL="752475" lvl="1" indent="-342900">
              <a:buFont typeface="Arial" pitchFamily="-106" charset="0"/>
              <a:buChar char="•"/>
            </a:pPr>
            <a:r>
              <a:rPr lang="en-US" sz="2400" dirty="0" err="1"/>
              <a:t>Photocatalytic</a:t>
            </a:r>
            <a:r>
              <a:rPr lang="en-US" sz="2400" dirty="0"/>
              <a:t>: activated by UV light @ &lt;385 nm.</a:t>
            </a:r>
          </a:p>
          <a:p>
            <a:pPr marL="752475" lvl="1" indent="-342900">
              <a:buFont typeface="Arial" pitchFamily="-106" charset="0"/>
              <a:buChar char="•"/>
            </a:pPr>
            <a:r>
              <a:rPr lang="en-US" sz="2400" dirty="0"/>
              <a:t>Hydrophilic response reduces surface tension of water on a surface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80DD2F-754F-C64D-A0E2-85C1724AA169}" type="slidenum">
              <a:rPr lang="en-US"/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74656" y="3505200"/>
            <a:ext cx="337249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‘</a:t>
            </a:r>
            <a:r>
              <a:rPr lang="en-US" sz="3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Sharklet</a:t>
            </a:r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’ Surface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1800" y="4343400"/>
            <a:ext cx="8347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marL="107950">
              <a:spcBef>
                <a:spcPts val="300"/>
              </a:spcBef>
              <a:buClr>
                <a:srgbClr val="A04DA3"/>
              </a:buClr>
              <a:buFont typeface="Georgia" pitchFamily="-106" charset="0"/>
              <a:buNone/>
            </a:pPr>
            <a:r>
              <a:rPr lang="en-US" sz="2600">
                <a:ea typeface="ＭＳ Ｐゴシック" pitchFamily="-106" charset="-128"/>
                <a:cs typeface="ＭＳ Ｐゴシック" pitchFamily="-106" charset="-128"/>
              </a:rPr>
              <a:t>Engineered surface pattern that mimics scales found on sharks so organisms do not attach</a:t>
            </a:r>
          </a:p>
          <a:p>
            <a:pPr marL="857250" lvl="1" indent="-457200">
              <a:spcBef>
                <a:spcPts val="300"/>
              </a:spcBef>
              <a:buClr>
                <a:schemeClr val="accent2"/>
              </a:buClr>
              <a:buFont typeface="Arial" pitchFamily="-106" charset="0"/>
              <a:buChar char="•"/>
            </a:pPr>
            <a:r>
              <a:rPr lang="en-US" sz="2400">
                <a:solidFill>
                  <a:schemeClr val="accent2"/>
                </a:solidFill>
              </a:rPr>
              <a:t>Currently undergoing clinical testing in a CA hospital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355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Polymer Surfaces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745038"/>
          </a:xfrm>
        </p:spPr>
        <p:txBody>
          <a:bodyPr>
            <a:normAutofit fontScale="925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Generally contains a ‘</a:t>
            </a:r>
            <a:r>
              <a:rPr lang="en-US" sz="2200" dirty="0" err="1">
                <a:ea typeface="ＭＳ Ｐゴシック" pitchFamily="-106" charset="-128"/>
                <a:cs typeface="ＭＳ Ｐゴシック" pitchFamily="-106" charset="-128"/>
              </a:rPr>
              <a:t>biofouling</a:t>
            </a: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’ layer (repels organism attachment) bonded to a layer with </a:t>
            </a:r>
            <a:r>
              <a:rPr lang="en-US" sz="2200" dirty="0" err="1">
                <a:ea typeface="ＭＳ Ｐゴシック" pitchFamily="-106" charset="-128"/>
                <a:cs typeface="ＭＳ Ｐゴシック" pitchFamily="-106" charset="-128"/>
              </a:rPr>
              <a:t>bacteriocidal</a:t>
            </a: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 properties (quaternary ammonium product)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Strongly binds when it attaches to a surface</a:t>
            </a:r>
          </a:p>
          <a:p>
            <a:pPr lvl="1">
              <a:buFont typeface="Arial" pitchFamily="-106" charset="0"/>
              <a:buChar char="•"/>
            </a:pPr>
            <a:r>
              <a:rPr lang="en-US" sz="2000" dirty="0"/>
              <a:t>Film formed lyses bacteria, fungi and algae</a:t>
            </a:r>
          </a:p>
          <a:p>
            <a:pPr lvl="1">
              <a:buFont typeface="Arial" pitchFamily="-106" charset="0"/>
              <a:buChar char="•"/>
            </a:pPr>
            <a:r>
              <a:rPr lang="en-US" sz="2000" dirty="0"/>
              <a:t>Minimally toxic; does not deplete or transfer chemical residues during process</a:t>
            </a:r>
          </a:p>
          <a:p>
            <a:pPr lvl="1">
              <a:buFont typeface="Arial" pitchFamily="-106" charset="0"/>
              <a:buChar char="•"/>
            </a:pPr>
            <a:r>
              <a:rPr lang="en-US" sz="2000" dirty="0"/>
              <a:t>No bacterial resistance noted</a:t>
            </a:r>
          </a:p>
          <a:p>
            <a:pPr lvl="1">
              <a:buFont typeface="Arial" pitchFamily="-106" charset="0"/>
              <a:buChar char="•"/>
            </a:pPr>
            <a:r>
              <a:rPr lang="en-US" sz="2000" dirty="0"/>
              <a:t>EPA-registered, may need to be re-applied every few weeks depending on product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May prevents buildup of </a:t>
            </a:r>
            <a:r>
              <a:rPr lang="en-US" sz="2200" dirty="0" err="1">
                <a:ea typeface="ＭＳ Ｐゴシック" pitchFamily="-106" charset="-128"/>
                <a:cs typeface="ＭＳ Ｐゴシック" pitchFamily="-106" charset="-128"/>
              </a:rPr>
              <a:t>biofilm</a:t>
            </a: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; attaches when applied to </a:t>
            </a:r>
            <a:r>
              <a:rPr lang="en-US" sz="2200" dirty="0" err="1">
                <a:ea typeface="ＭＳ Ｐゴシック" pitchFamily="-106" charset="-128"/>
                <a:cs typeface="ＭＳ Ｐゴシック" pitchFamily="-106" charset="-128"/>
              </a:rPr>
              <a:t>biofilm</a:t>
            </a: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 so can flake off </a:t>
            </a:r>
            <a:r>
              <a:rPr lang="en-US" sz="2200" dirty="0" err="1">
                <a:ea typeface="ＭＳ Ｐゴシック" pitchFamily="-106" charset="-128"/>
                <a:cs typeface="ＭＳ Ｐゴシック" pitchFamily="-106" charset="-128"/>
              </a:rPr>
              <a:t>biofilm</a:t>
            </a:r>
            <a:endParaRPr lang="en-US" sz="22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sz="2200" dirty="0">
                <a:ea typeface="ＭＳ Ｐゴシック" pitchFamily="-106" charset="-128"/>
                <a:cs typeface="ＭＳ Ｐゴシック" pitchFamily="-106" charset="-128"/>
              </a:rPr>
              <a:t>Efficacy seems related to polymer formulation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952FE5-25ED-C34F-832E-7CDA84E2749F}" type="slidenum">
              <a:rPr lang="en-US"/>
              <a:pPr/>
              <a:t>32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2653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3400" dirty="0" err="1" smtClean="0">
                <a:solidFill>
                  <a:srgbClr val="800000"/>
                </a:solidFill>
              </a:rPr>
              <a:t>Triclosan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745038"/>
          </a:xfrm>
        </p:spPr>
        <p:txBody>
          <a:bodyPr>
            <a:normAutofit fontScale="850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Widely used antimicrobial agent: found in hand soaps, body washes, toothpaste, cutting boards, etc.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 err="1">
                <a:ea typeface="ＭＳ Ｐゴシック" pitchFamily="-106" charset="-128"/>
                <a:cs typeface="ＭＳ Ｐゴシック" pitchFamily="-106" charset="-128"/>
              </a:rPr>
              <a:t>Bacteriostatic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 against many organisms and some </a:t>
            </a:r>
            <a:r>
              <a:rPr lang="en-US" sz="2300" dirty="0" err="1">
                <a:ea typeface="ＭＳ Ｐゴシック" pitchFamily="-106" charset="-128"/>
                <a:cs typeface="ＭＳ Ｐゴシック" pitchFamily="-106" charset="-128"/>
              </a:rPr>
              <a:t>mycobacteria</a:t>
            </a:r>
            <a:endParaRPr lang="en-US" sz="2300" dirty="0">
              <a:ea typeface="ＭＳ Ｐゴシック" pitchFamily="-106" charset="-128"/>
              <a:cs typeface="ＭＳ Ｐゴシック" pitchFamily="-106" charset="-128"/>
            </a:endParaRP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Pseudomonas is highly resistant; under investigation as it may change antibiotic susceptibility by changing ‘efflux pump activity’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Cannot be removed by water treatment processes, so </a:t>
            </a:r>
            <a:r>
              <a:rPr lang="en-US" sz="2000" dirty="0" smtClean="0"/>
              <a:t>persists </a:t>
            </a:r>
            <a:r>
              <a:rPr lang="en-US" sz="2000" dirty="0"/>
              <a:t>in the environment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Early evidence that it may disrupt normal development of reproductive system &amp; metabolism, thyroid function, brain development, particularly in children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Product use did not reduce risk of viral infections in households of healthy persons during flu season  </a:t>
            </a:r>
            <a:r>
              <a:rPr lang="en-US" sz="1400" dirty="0"/>
              <a:t>(Larsen, </a:t>
            </a:r>
            <a:r>
              <a:rPr lang="en-US" sz="1400" i="1" dirty="0"/>
              <a:t>JAMA</a:t>
            </a:r>
            <a:r>
              <a:rPr lang="en-US" sz="1400" dirty="0"/>
              <a:t>, 2004)</a:t>
            </a:r>
            <a:endParaRPr lang="en-US" sz="1400" dirty="0" smtClean="0"/>
          </a:p>
          <a:p>
            <a:pPr marL="450850" indent="-342900">
              <a:buFont typeface="Arial" pitchFamily="-106" charset="0"/>
              <a:buChar char="•"/>
            </a:pP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As of Sept 6, 2016, </a:t>
            </a:r>
            <a:r>
              <a:rPr lang="en-US" sz="2300" dirty="0" err="1" smtClean="0">
                <a:ea typeface="ＭＳ Ｐゴシック" pitchFamily="-106" charset="-128"/>
                <a:cs typeface="ＭＳ Ｐゴシック" pitchFamily="-106" charset="-128"/>
              </a:rPr>
              <a:t>Triclosan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 and 18 other products in antibacterial soaps have been banned by the FDA 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  <a:hlinkClick r:id="rId2"/>
              </a:rPr>
              <a:t>http://www.npr.org/sections/health-shots/2016/09/02/492394717/fda-bans-19-chemicals-used-in-antibacterial-soap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  <a:hlinkClick r:id="rId3"/>
              </a:rPr>
              <a:t>https://s3.amazonaws.com/public-inspection.federalregister.gov/2016-21337.pdf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23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6E19A4-9E05-3342-8A63-7E644FE8FCB8}" type="slidenum">
              <a:rPr lang="en-US"/>
              <a:pPr/>
              <a:t>33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924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Takeaways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212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Research is teaching us to appreciate the unseen at a more granular level, resulting in an elevation of standards of performance</a:t>
            </a:r>
          </a:p>
          <a:p>
            <a:pPr lvl="1">
              <a:buFont typeface="Arial" pitchFamily="-106" charset="0"/>
              <a:buChar char="•"/>
            </a:pPr>
            <a:r>
              <a:rPr lang="en-US" sz="2200"/>
              <a:t>After a phase of increased toxicity of products, more earth-friendly approaches are being developed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Life is electromagnetically charged (at a nanoparticle level)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>
                <a:ea typeface="ＭＳ Ｐゴシック" pitchFamily="-106" charset="-128"/>
                <a:cs typeface="ＭＳ Ｐゴシック" pitchFamily="-106" charset="-128"/>
              </a:rPr>
              <a:t>The art and science of providing good environmental cleaning will always come back to resources, valuing people, and allowing them the time to do their job. Properly.</a:t>
            </a:r>
          </a:p>
          <a:p>
            <a:pPr marL="450850" indent="-342900"/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588F00-A698-A74C-891F-636A07025833}" type="slidenum">
              <a:rPr lang="en-US"/>
              <a:pPr/>
              <a:t>34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C00000"/>
                </a:solidFill>
              </a:rPr>
              <a:t>Acknowledgments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5038"/>
          </a:xfrm>
        </p:spPr>
        <p:txBody>
          <a:bodyPr>
            <a:normAutofit fontScale="92500"/>
          </a:bodyPr>
          <a:lstStyle/>
          <a:p>
            <a:pPr marL="107950" indent="0">
              <a:buNone/>
            </a:pPr>
            <a:r>
              <a:rPr lang="en-US" sz="2595" dirty="0">
                <a:ea typeface="ＭＳ Ｐゴシック" pitchFamily="-106" charset="-128"/>
                <a:cs typeface="ＭＳ Ｐゴシック" pitchFamily="-106" charset="-128"/>
              </a:rPr>
              <a:t>Thank you to</a:t>
            </a:r>
            <a:r>
              <a:rPr lang="en-US" sz="2595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  <a:p>
            <a:pPr marL="107950" indent="0">
              <a:buFont typeface="Arial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Dr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. Sarah Bell-West and Dr. Katherine Velez from Clorox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Corp. for generously sharing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expertise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with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technical suggestions and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recommendations</a:t>
            </a:r>
          </a:p>
          <a:p>
            <a:pPr marL="107950" indent="0">
              <a:buFont typeface="Arial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The CDPH HAI Program for allowing me the time to do this research</a:t>
            </a:r>
          </a:p>
          <a:p>
            <a:pPr marL="107950" indent="0">
              <a:buFont typeface="Arial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Consumers at all levels who need this information – you are a great motivator!</a:t>
            </a:r>
          </a:p>
          <a:p>
            <a:pPr marL="107950" indent="0"/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00050" lvl="1" indent="0">
              <a:buNone/>
            </a:pPr>
            <a:endParaRPr lang="en-US" dirty="0" smtClean="0"/>
          </a:p>
          <a:p>
            <a:pPr marL="1133475" lvl="4" indent="0">
              <a:buFont typeface="Georgia" pitchFamily="-106" charset="0"/>
              <a:buNone/>
            </a:pPr>
            <a:r>
              <a:rPr lang="en-US" dirty="0">
                <a:ea typeface="ＭＳ Ｐゴシック" pitchFamily="-106" charset="-128"/>
              </a:rPr>
              <a:t>	</a:t>
            </a:r>
            <a:r>
              <a:rPr lang="en-US" dirty="0" smtClean="0">
                <a:ea typeface="ＭＳ Ｐゴシック" pitchFamily="-106" charset="-128"/>
              </a:rPr>
              <a:t>	</a:t>
            </a:r>
            <a:endParaRPr lang="en-US" sz="1800" dirty="0">
              <a:ea typeface="ＭＳ Ｐゴシック" pitchFamily="-106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910B89-C81B-BD40-B6B9-12692031F31D}" type="slidenum">
              <a:rPr lang="en-US"/>
              <a:pPr/>
              <a:t>35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89612-4B90-D041-A0C4-FD1D8EDDF6A5}" type="slidenum">
              <a:rPr lang="en-US"/>
              <a:pPr/>
              <a:t>36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467600" cy="16764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sz="1200" dirty="0"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en-US" sz="2600" dirty="0">
              <a:ea typeface="ＭＳ Ｐゴシック" pitchFamily="-106" charset="-128"/>
              <a:cs typeface="ＭＳ Ｐゴシック" pitchFamily="-106" charset="-128"/>
            </a:endParaRPr>
          </a:p>
          <a:p>
            <a:pPr algn="ctr">
              <a:lnSpc>
                <a:spcPct val="85000"/>
              </a:lnSpc>
              <a:buNone/>
            </a:pP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Questions?   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143000" y="3048000"/>
            <a:ext cx="716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For more information, please contact</a:t>
            </a:r>
            <a:endParaRPr lang="en-US" sz="2400" dirty="0" smtClean="0"/>
          </a:p>
          <a:p>
            <a:pPr algn="ctr"/>
            <a:r>
              <a:rPr lang="en-US" sz="2400" dirty="0" smtClean="0"/>
              <a:t>Sue Chen  </a:t>
            </a:r>
            <a:r>
              <a:rPr lang="en-US" sz="2400" dirty="0" smtClean="0">
                <a:hlinkClick r:id="rId3"/>
              </a:rPr>
              <a:t>980sue@comcast.net</a:t>
            </a:r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Thank you</a:t>
            </a: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1001516" y="5410200"/>
            <a:ext cx="6989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Disclaimers:</a:t>
            </a:r>
          </a:p>
          <a:p>
            <a:pPr>
              <a:buFont typeface="Arial"/>
              <a:buChar char="•"/>
            </a:pPr>
            <a:r>
              <a:rPr lang="en-US" dirty="0" smtClean="0"/>
              <a:t>This document does not reflect the opinions of the CDPH HAI Program</a:t>
            </a:r>
          </a:p>
          <a:p>
            <a:pPr>
              <a:buFont typeface="Arial"/>
              <a:buChar char="•"/>
            </a:pPr>
            <a:r>
              <a:rPr lang="en-US" dirty="0" smtClean="0"/>
              <a:t>Research </a:t>
            </a:r>
            <a:r>
              <a:rPr lang="en-US" dirty="0"/>
              <a:t>and technologies are rapidly changing. This document is reflective of when it was last </a:t>
            </a:r>
            <a:r>
              <a:rPr lang="en-US" dirty="0" smtClean="0"/>
              <a:t>reviewed on October 21, </a:t>
            </a:r>
            <a:r>
              <a:rPr lang="en-US" dirty="0"/>
              <a:t>2016</a:t>
            </a:r>
          </a:p>
        </p:txBody>
      </p:sp>
      <p:pic>
        <p:nvPicPr>
          <p:cNvPr id="6" name="Picture 5" descr="IMG_74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41" y="3200594"/>
            <a:ext cx="832918" cy="94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924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Definitions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5038"/>
          </a:xfrm>
        </p:spPr>
        <p:txBody>
          <a:bodyPr>
            <a:normAutofit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Healthcare-Clean: no </a:t>
            </a:r>
            <a:r>
              <a:rPr lang="en-US" i="1" dirty="0">
                <a:ea typeface="ＭＳ Ｐゴシック" pitchFamily="-106" charset="-128"/>
                <a:cs typeface="ＭＳ Ｐゴシック" pitchFamily="-106" charset="-128"/>
              </a:rPr>
              <a:t>visible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soil, blood, protein substances, microorganisms and other debris on surfaces or in crevices on the object cleaned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Makes no statements about disinfection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Sanitation: usually discussed in a food services area; involves lowering the number of bacterial contaminants on an object to “safe” levels 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99.99% kill of test bacteria within 30 seconds per public health requirements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Disinfection: inactivates or kill microorganisms on an object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Low level (chairs, walls,…), intermediate level (touched items in patient settings) and high level (sterilization)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0EAF19-19E7-3142-B295-4DA6C348D3CE}" type="slidenum">
              <a:rPr lang="en-US"/>
              <a:pPr/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0706"/>
            <a:ext cx="8382000" cy="950912"/>
          </a:xfrm>
        </p:spPr>
        <p:txBody>
          <a:bodyPr/>
          <a:lstStyle/>
          <a:p>
            <a:r>
              <a:rPr lang="en-US" sz="3400" dirty="0" err="1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Biofilm</a:t>
            </a:r>
            <a:r>
              <a:rPr lang="en-US" sz="3400" dirty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 – Why it is so Important to Stop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291618"/>
            <a:ext cx="8343900" cy="47450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Biofilm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is a layer of living and dead cells (slime) firmly attached to a surface under extracellular polymeric substances (EPS)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Coating protects bacteria from antibiotics and disinfectants (50 times more disinfectant required for kill than if </a:t>
            </a:r>
            <a:r>
              <a:rPr lang="en-US" sz="2000" dirty="0" err="1"/>
              <a:t>biofilm</a:t>
            </a:r>
            <a:r>
              <a:rPr lang="en-US" sz="2000" dirty="0"/>
              <a:t> not present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000" dirty="0"/>
              <a:t>Organisms live longer and can transfer drug resistance to other organisms; can be dried onto a surface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Study found dried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biofilm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in an ICU that was still viable 12 months later </a:t>
            </a:r>
            <a:r>
              <a:rPr lang="en-US" sz="1400" dirty="0"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lang="en-US" sz="1400" dirty="0" err="1">
                <a:ea typeface="ＭＳ Ｐゴシック" pitchFamily="-106" charset="-128"/>
                <a:cs typeface="ＭＳ Ｐゴシック" pitchFamily="-106" charset="-128"/>
              </a:rPr>
              <a:t>Hu</a:t>
            </a:r>
            <a:r>
              <a:rPr lang="en-US" sz="1400" dirty="0"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en-US" sz="1400" i="1" dirty="0">
                <a:ea typeface="ＭＳ Ｐゴシック" pitchFamily="-106" charset="-128"/>
                <a:cs typeface="ＭＳ Ｐゴシック" pitchFamily="-106" charset="-128"/>
              </a:rPr>
              <a:t>J Hosp </a:t>
            </a:r>
            <a:r>
              <a:rPr lang="en-US" sz="1400" i="1" dirty="0" err="1">
                <a:ea typeface="ＭＳ Ｐゴシック" pitchFamily="-106" charset="-128"/>
                <a:cs typeface="ＭＳ Ｐゴシック" pitchFamily="-106" charset="-128"/>
              </a:rPr>
              <a:t>Inf</a:t>
            </a:r>
            <a:r>
              <a:rPr lang="en-US" sz="1400" dirty="0">
                <a:ea typeface="ＭＳ Ｐゴシック" pitchFamily="-106" charset="-128"/>
                <a:cs typeface="ＭＳ Ｐゴシック" pitchFamily="-106" charset="-128"/>
              </a:rPr>
              <a:t>, 2015)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AA944A-5CCF-4643-A5C0-F07F4611216C}" type="slidenum">
              <a:rPr lang="en-US"/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372" y="4709371"/>
            <a:ext cx="4535994" cy="214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0706"/>
            <a:ext cx="7313613" cy="868362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Prevention of Biofilm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499"/>
            <a:ext cx="8229600" cy="4765913"/>
          </a:xfrm>
        </p:spPr>
        <p:txBody>
          <a:bodyPr>
            <a:normAutofit fontScale="925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The best way to minimize </a:t>
            </a:r>
            <a:r>
              <a:rPr lang="en-US" dirty="0" err="1">
                <a:ea typeface="ＭＳ Ｐゴシック" pitchFamily="-106" charset="-128"/>
                <a:cs typeface="ＭＳ Ｐゴシック" pitchFamily="-106" charset="-128"/>
              </a:rPr>
              <a:t>biofilm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is to prevent initial attachment; this requires manual cleaning with friction followed by disinfection</a:t>
            </a:r>
          </a:p>
          <a:p>
            <a:pPr lvl="1">
              <a:buFont typeface="Arial" pitchFamily="-106" charset="0"/>
              <a:buChar char="•"/>
            </a:pPr>
            <a:r>
              <a:rPr lang="en-US" dirty="0"/>
              <a:t>Spraying with chemicals and wiping is </a:t>
            </a:r>
            <a:r>
              <a:rPr lang="en-US" dirty="0" smtClean="0"/>
              <a:t>insufficient</a:t>
            </a:r>
            <a:endParaRPr lang="en-US" dirty="0"/>
          </a:p>
          <a:p>
            <a:pPr lvl="1">
              <a:buFont typeface="Arial" pitchFamily="-106" charset="0"/>
              <a:buChar char="•"/>
            </a:pPr>
            <a:r>
              <a:rPr lang="en-US" dirty="0"/>
              <a:t>Nothing in the literature supports efficacy of UV against </a:t>
            </a:r>
            <a:r>
              <a:rPr lang="en-US" dirty="0" err="1"/>
              <a:t>biofilm</a:t>
            </a:r>
            <a:r>
              <a:rPr lang="en-US" dirty="0"/>
              <a:t>. Its aim is to kill organisms before they attach to a surface</a:t>
            </a:r>
          </a:p>
          <a:p>
            <a:pPr lvl="1">
              <a:buFont typeface="Arial" pitchFamily="-106" charset="0"/>
              <a:buChar char="•"/>
            </a:pPr>
            <a:r>
              <a:rPr lang="en-US" dirty="0"/>
              <a:t>Fogging and </a:t>
            </a:r>
            <a:r>
              <a:rPr lang="en-US" dirty="0" err="1"/>
              <a:t>oxidating</a:t>
            </a:r>
            <a:r>
              <a:rPr lang="en-US" dirty="0"/>
              <a:t> compounds have been explored for management of bacteria on food. Use to prevent or remove biofilms is under </a:t>
            </a:r>
            <a:r>
              <a:rPr lang="en-US" dirty="0" smtClean="0"/>
              <a:t>study</a:t>
            </a:r>
          </a:p>
          <a:p>
            <a:pPr lvl="2">
              <a:buFont typeface="Arial" pitchFamily="-106" charset="0"/>
              <a:buChar char="•"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, used in water treatment, has shown experimentally that when combined with a high concentration of bicarbonate, to reduce the thickness of biofilm without damaging the membrane. </a:t>
            </a:r>
            <a:r>
              <a:rPr lang="en-US" sz="1100" dirty="0" smtClean="0"/>
              <a:t>(Yang, 2016)</a:t>
            </a:r>
            <a:endParaRPr lang="en-US" dirty="0"/>
          </a:p>
          <a:p>
            <a:pPr lvl="1">
              <a:buFont typeface="Arial" pitchFamily="-106" charset="0"/>
              <a:buChar char="•"/>
            </a:pPr>
            <a:r>
              <a:rPr lang="en-US" dirty="0"/>
              <a:t>Copper </a:t>
            </a:r>
            <a:r>
              <a:rPr lang="en-US" dirty="0" err="1"/>
              <a:t>nanoparticles</a:t>
            </a:r>
            <a:r>
              <a:rPr lang="en-US" dirty="0"/>
              <a:t> (</a:t>
            </a:r>
            <a:r>
              <a:rPr lang="en-US" dirty="0" err="1"/>
              <a:t>CuNP</a:t>
            </a:r>
            <a:r>
              <a:rPr lang="en-US" dirty="0"/>
              <a:t>) show promise for prevention of </a:t>
            </a:r>
            <a:r>
              <a:rPr lang="en-US" dirty="0" err="1"/>
              <a:t>biofilm</a:t>
            </a:r>
            <a:r>
              <a:rPr lang="en-US" dirty="0"/>
              <a:t>; organisms are still difficult to kill once </a:t>
            </a:r>
            <a:r>
              <a:rPr lang="en-US" dirty="0" err="1"/>
              <a:t>biofilm</a:t>
            </a:r>
            <a:r>
              <a:rPr lang="en-US" dirty="0"/>
              <a:t> formation starts</a:t>
            </a:r>
          </a:p>
          <a:p>
            <a:pPr marL="450850" indent="-342900"/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C66D2-0E3C-AA49-B14D-28D587DD922F}" type="slidenum">
              <a:rPr lang="en-US"/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395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Technologies for Monitoring Cleanliness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2500"/>
            <a:ext cx="8153400" cy="4449827"/>
          </a:xfrm>
        </p:spPr>
        <p:txBody>
          <a:bodyPr>
            <a:normAutofit fontScale="92500" lnSpcReduction="20000"/>
          </a:bodyPr>
          <a:lstStyle/>
          <a:p>
            <a:pPr marL="107950" indent="0"/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Hospital rooms are cleaned for both aesthetic reasons and to decrease the number of microbes and substances that might sustain their growth; can be determined by</a:t>
            </a:r>
          </a:p>
          <a:p>
            <a:pPr marL="107950" indent="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Visual inspection; perhaps ‘white glove’ test? </a:t>
            </a:r>
          </a:p>
          <a:p>
            <a:pPr marL="107950" indent="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Fluorescence – has a pre-placed mark been removed from a surface with manual cleaning?  </a:t>
            </a:r>
          </a:p>
          <a:p>
            <a:pPr marL="666750" lvl="2" indent="0">
              <a:buFont typeface="Arial" pitchFamily="-106" charset="0"/>
              <a:buNone/>
            </a:pPr>
            <a:r>
              <a:rPr lang="en-US" sz="1946" dirty="0">
                <a:ea typeface="ＭＳ Ｐゴシック" pitchFamily="-106" charset="-128"/>
              </a:rPr>
              <a:t>Study of 20,000 objects across 36 hospitals were marked. Results found that after twice undergoing terminal cleaning by housekeeping staff, only 48% of the marks had been removed. (Carling, </a:t>
            </a:r>
            <a:r>
              <a:rPr lang="en-US" sz="1946" i="1" dirty="0">
                <a:ea typeface="ＭＳ Ｐゴシック" pitchFamily="-106" charset="-128"/>
              </a:rPr>
              <a:t>ICHE, </a:t>
            </a:r>
            <a:r>
              <a:rPr lang="en-US" sz="1946" dirty="0">
                <a:ea typeface="ＭＳ Ｐゴシック" pitchFamily="-106" charset="-128"/>
              </a:rPr>
              <a:t>2008)</a:t>
            </a:r>
            <a:endParaRPr lang="en-US" sz="1946" i="1" dirty="0">
              <a:solidFill>
                <a:srgbClr val="FF0000"/>
              </a:solidFill>
              <a:ea typeface="ＭＳ Ｐゴシック" pitchFamily="-106" charset="-128"/>
            </a:endParaRPr>
          </a:p>
          <a:p>
            <a:pPr marL="107950" indent="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Use of adenine </a:t>
            </a:r>
            <a:r>
              <a:rPr lang="en-US" sz="2300" dirty="0" err="1">
                <a:ea typeface="ＭＳ Ｐゴシック" pitchFamily="-106" charset="-128"/>
                <a:cs typeface="ＭＳ Ｐゴシック" pitchFamily="-106" charset="-128"/>
              </a:rPr>
              <a:t>triphosphate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 (ATP) –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 also called ‘bioluminescence’ measures </a:t>
            </a: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the amount of protein left on surface after cleaning </a:t>
            </a:r>
          </a:p>
          <a:p>
            <a:pPr marL="107950" indent="0">
              <a:buFont typeface="Arial" pitchFamily="-106" charset="0"/>
              <a:buChar char="•"/>
            </a:pPr>
            <a:r>
              <a:rPr lang="en-US" sz="2300" dirty="0">
                <a:ea typeface="ＭＳ Ｐゴシック" pitchFamily="-106" charset="-128"/>
                <a:cs typeface="ＭＳ Ｐゴシック" pitchFamily="-106" charset="-128"/>
              </a:rPr>
              <a:t>Table on pros and cons on of these approaches are on HAI Program </a:t>
            </a:r>
            <a:r>
              <a:rPr lang="en-US" sz="2300" dirty="0" smtClean="0">
                <a:ea typeface="ＭＳ Ｐゴシック" pitchFamily="-106" charset="-128"/>
                <a:cs typeface="ＭＳ Ｐゴシック" pitchFamily="-106" charset="-128"/>
              </a:rPr>
              <a:t>website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58895-D0CF-0A44-89F6-AF7D1D55CD6A}" type="slidenum">
              <a:rPr lang="en-US"/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4007" y="5668130"/>
            <a:ext cx="499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  <a:hlinkClick r:id="rId2"/>
              </a:rPr>
              <a:t>http://www.cdph.ca.gov/programs/hai/Pages/     EnvironmentalCleaning2016.aspx#Monitoring</a:t>
            </a:r>
            <a:r>
              <a:rPr lang="en-US" sz="2000" dirty="0" smtClean="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38" y="266700"/>
            <a:ext cx="5943433" cy="838200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Fluorescent Marking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27038" y="1290553"/>
            <a:ext cx="7946465" cy="4745038"/>
          </a:xfrm>
        </p:spPr>
        <p:txBody>
          <a:bodyPr>
            <a:normAutofit fontScale="92500" lnSpcReduction="10000"/>
          </a:bodyPr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Visual </a:t>
            </a:r>
            <a:r>
              <a:rPr lang="en-US" u="sng" dirty="0">
                <a:ea typeface="ＭＳ Ｐゴシック" pitchFamily="-106" charset="-128"/>
                <a:cs typeface="ＭＳ Ｐゴシック" pitchFamily="-106" charset="-128"/>
              </a:rPr>
              <a:t>educational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tool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Process measure that evaluates thoroughness and proper cleaning friction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An environmentally stable marker is placed that will be visible to ultraviolet light if still present after cleaning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Disadvantages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: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Requires two trips to the room – one to mark and one for mark detection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Mark can be rubbed off with a dirty rag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Housekeeping staff can become very frustrated 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if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          marker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cannot be scrubbed off or not</a:t>
            </a:r>
            <a:r>
              <a:rPr lang="en-US" dirty="0" smtClean="0">
                <a:ea typeface="ＭＳ Ｐゴシック" pitchFamily="-106" charset="-128"/>
                <a:cs typeface="ＭＳ Ｐゴシック" pitchFamily="-106" charset="-128"/>
              </a:rPr>
              <a:t> removed without          using 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excessive friction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3C868-F818-E543-9B00-A5F1EE644D5C}" type="slidenum">
              <a:rPr lang="en-US"/>
              <a:pPr/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9525"/>
            <a:ext cx="2103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7913" y="4724400"/>
            <a:ext cx="1258887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004"/>
            <a:ext cx="8229600" cy="954088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800000"/>
                </a:solidFill>
              </a:rPr>
              <a:t>Understanding ATP (Bioluminescent) Monitoring</a:t>
            </a:r>
            <a:endParaRPr lang="en-US" sz="3400" dirty="0">
              <a:solidFill>
                <a:srgbClr val="80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45623"/>
            <a:ext cx="8229600" cy="4668838"/>
          </a:xfrm>
        </p:spPr>
        <p:txBody>
          <a:bodyPr/>
          <a:lstStyle/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Sensitive test that measures the amount of residual organic matter left on a surface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Not intended for surveillance of potentially contaminated high touch organisms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Live organisms are not differentiated from non-viable organisms</a:t>
            </a:r>
          </a:p>
          <a:p>
            <a:pPr marL="450850" indent="-342900">
              <a:buFont typeface="Arial" pitchFamily="-106" charset="0"/>
              <a:buChar char="•"/>
            </a:pP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Designed as an </a:t>
            </a:r>
            <a:r>
              <a:rPr lang="en-US" u="sng" dirty="0">
                <a:ea typeface="ＭＳ Ｐゴシック" pitchFamily="-106" charset="-128"/>
                <a:cs typeface="ＭＳ Ｐゴシック" pitchFamily="-106" charset="-128"/>
              </a:rPr>
              <a:t>educational</a:t>
            </a:r>
            <a:r>
              <a:rPr lang="en-US" dirty="0">
                <a:ea typeface="ＭＳ Ｐゴシック" pitchFamily="-106" charset="-128"/>
                <a:cs typeface="ＭＳ Ｐゴシック" pitchFamily="-106" charset="-128"/>
              </a:rPr>
              <a:t> tool to provide immediate feedback to persons doing the cleaning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User </a:t>
            </a:r>
            <a:r>
              <a:rPr lang="en-US" sz="2100" dirty="0" smtClean="0"/>
              <a:t>rounds </a:t>
            </a:r>
            <a:r>
              <a:rPr lang="en-US" sz="2100" dirty="0" err="1"/>
              <a:t>w</a:t>
            </a:r>
            <a:r>
              <a:rPr lang="en-US" sz="2100" dirty="0"/>
              <a:t>/ swabs in pocket; swab can be quickly tested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Results are immediately available as a numerical value</a:t>
            </a:r>
          </a:p>
          <a:p>
            <a:pPr marL="742950" lvl="1" indent="-342900">
              <a:buFont typeface="Arial" pitchFamily="-106" charset="0"/>
              <a:buChar char="•"/>
            </a:pPr>
            <a:r>
              <a:rPr lang="en-US" sz="2100" dirty="0"/>
              <a:t>No correlation between test result and infectivity of organisms on surface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767267-FA62-7E4C-90F7-B28A2C7A0D31}" type="slidenum">
              <a:rPr lang="en-US"/>
              <a:pPr/>
              <a:t>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1242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Lillis, Powitz, Mulvey, Shama, Russotto, Mora, Deshpande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167</TotalTime>
  <Words>3425</Words>
  <Application>Microsoft Office PowerPoint</Application>
  <PresentationFormat>On-screen Show (4:3)</PresentationFormat>
  <Paragraphs>319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Inkwell</vt:lpstr>
      <vt:lpstr>Part II:  New Technologies for the Environment of Care</vt:lpstr>
      <vt:lpstr>Objectives</vt:lpstr>
      <vt:lpstr>Changes in Environmental Services</vt:lpstr>
      <vt:lpstr>Definitions</vt:lpstr>
      <vt:lpstr>Biofilm – Why it is so Important to Stop</vt:lpstr>
      <vt:lpstr>Prevention of Biofilm</vt:lpstr>
      <vt:lpstr>Technologies for Monitoring Cleanliness</vt:lpstr>
      <vt:lpstr>Fluorescent Marking</vt:lpstr>
      <vt:lpstr>Understanding ATP (Bioluminescent) Monitoring</vt:lpstr>
      <vt:lpstr>PowerPoint Presentation</vt:lpstr>
      <vt:lpstr>Thoughts on ATP</vt:lpstr>
      <vt:lpstr>Touchless Technologies</vt:lpstr>
      <vt:lpstr>**Note**</vt:lpstr>
      <vt:lpstr>What is Environmental Fogging?</vt:lpstr>
      <vt:lpstr>Pros and Cons for Fogging</vt:lpstr>
      <vt:lpstr>Chemicals Used</vt:lpstr>
      <vt:lpstr>Hydrogen Peroxide (H2O2)</vt:lpstr>
      <vt:lpstr>Supporting Literature for H2O2</vt:lpstr>
      <vt:lpstr>PowerPoint Presentation</vt:lpstr>
      <vt:lpstr>Ultraviolet Disinfection</vt:lpstr>
      <vt:lpstr>Pros and Cons for Use of UV</vt:lpstr>
      <vt:lpstr>Supporting Literature</vt:lpstr>
      <vt:lpstr>Impregnated Surfaces</vt:lpstr>
      <vt:lpstr>Copper (Cu)</vt:lpstr>
      <vt:lpstr>Pros and Cons: Copper-Impregnated Surfaces</vt:lpstr>
      <vt:lpstr>Supporting Literature</vt:lpstr>
      <vt:lpstr>Silver</vt:lpstr>
      <vt:lpstr>Impregnated Fabrics</vt:lpstr>
      <vt:lpstr>Electrolyzed Oxidating Water</vt:lpstr>
      <vt:lpstr>Binary Ionization Technology (BIT)</vt:lpstr>
      <vt:lpstr>Titanium Dioxide/UV Light Coating</vt:lpstr>
      <vt:lpstr>Polymer Surfaces</vt:lpstr>
      <vt:lpstr>Triclosan</vt:lpstr>
      <vt:lpstr>Takeaways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II:  New Technologies for the Environment of Care</dc:title>
  <dc:creator>Sue Chen</dc:creator>
  <cp:lastModifiedBy>Stanley, Joan (Kim)</cp:lastModifiedBy>
  <cp:revision>14</cp:revision>
  <dcterms:created xsi:type="dcterms:W3CDTF">2016-09-07T21:08:43Z</dcterms:created>
  <dcterms:modified xsi:type="dcterms:W3CDTF">2016-11-28T22:01:21Z</dcterms:modified>
</cp:coreProperties>
</file>